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jpeg" ContentType="image/jpeg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35"/>
  </p:notesMasterIdLst>
  <p:handoutMasterIdLst>
    <p:handoutMasterId r:id="rId36"/>
  </p:handoutMasterIdLst>
  <p:sldIdLst>
    <p:sldId id="256" r:id="rId2"/>
    <p:sldId id="257" r:id="rId3"/>
    <p:sldId id="355" r:id="rId4"/>
    <p:sldId id="346" r:id="rId5"/>
    <p:sldId id="359" r:id="rId6"/>
    <p:sldId id="369" r:id="rId7"/>
    <p:sldId id="351" r:id="rId8"/>
    <p:sldId id="365" r:id="rId9"/>
    <p:sldId id="366" r:id="rId10"/>
    <p:sldId id="370" r:id="rId11"/>
    <p:sldId id="347" r:id="rId12"/>
    <p:sldId id="348" r:id="rId13"/>
    <p:sldId id="371" r:id="rId14"/>
    <p:sldId id="373" r:id="rId15"/>
    <p:sldId id="361" r:id="rId16"/>
    <p:sldId id="360" r:id="rId17"/>
    <p:sldId id="362" r:id="rId18"/>
    <p:sldId id="363" r:id="rId19"/>
    <p:sldId id="368" r:id="rId20"/>
    <p:sldId id="367" r:id="rId21"/>
    <p:sldId id="352" r:id="rId22"/>
    <p:sldId id="353" r:id="rId23"/>
    <p:sldId id="345" r:id="rId24"/>
    <p:sldId id="349" r:id="rId25"/>
    <p:sldId id="356" r:id="rId26"/>
    <p:sldId id="358" r:id="rId27"/>
    <p:sldId id="354" r:id="rId28"/>
    <p:sldId id="350" r:id="rId29"/>
    <p:sldId id="342" r:id="rId30"/>
    <p:sldId id="341" r:id="rId31"/>
    <p:sldId id="357" r:id="rId32"/>
    <p:sldId id="364" r:id="rId33"/>
    <p:sldId id="372" r:id="rId3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CA"/>
    <a:srgbClr val="00D7FF"/>
    <a:srgbClr val="1CFF00"/>
    <a:srgbClr val="EB755D"/>
    <a:srgbClr val="333333"/>
    <a:srgbClr val="FDFA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394" autoAdjust="0"/>
    <p:restoredTop sz="86380" autoAdjust="0"/>
  </p:normalViewPr>
  <p:slideViewPr>
    <p:cSldViewPr snapToGrid="0" snapToObjects="1">
      <p:cViewPr varScale="1">
        <p:scale>
          <a:sx n="89" d="100"/>
          <a:sy n="89" d="100"/>
        </p:scale>
        <p:origin x="-1016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3744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notesMaster" Target="notesMasters/notesMaster1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printerSettings" Target="printerSettings/printerSettings1.bin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A47771-BE1A-0F41-A2AB-502D986D5C71}" type="datetimeFigureOut">
              <a:rPr lang="en-US" smtClean="0"/>
              <a:t>10/28/15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2D281F-2346-EF47-A74C-E30C5D43A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34625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gif>
</file>

<file path=ppt/media/image11.png>
</file>

<file path=ppt/media/image12.tiff>
</file>

<file path=ppt/media/image13.gif>
</file>

<file path=ppt/media/image2.jpg>
</file>

<file path=ppt/media/image3.jpg>
</file>

<file path=ppt/media/image4.gif>
</file>

<file path=ppt/media/image5.png>
</file>

<file path=ppt/media/image6.gif>
</file>

<file path=ppt/media/image7.gif>
</file>

<file path=ppt/media/image8.gif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83CDE4-3FA1-6A4B-862D-E61F193A4941}" type="datetimeFigureOut">
              <a:rPr lang="en-US" smtClean="0"/>
              <a:t>10/28/15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E85131-72B0-344C-846D-7A83BD8CA0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58637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532386"/>
            <a:ext cx="7772400" cy="1615344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5266261"/>
            <a:ext cx="6400800" cy="6604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522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512064" y="6327648"/>
            <a:ext cx="82295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accent3"/>
                </a:solidFill>
              </a:defRPr>
            </a:lvl1pPr>
          </a:lstStyle>
          <a:p>
            <a:r>
              <a:rPr lang="en-US" smtClean="0"/>
              <a:t>Nested Data Structures: Arrays and Hashes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25499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ingle Code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marL="0" indent="0">
              <a:buNone/>
              <a:defRPr sz="1600">
                <a:latin typeface="Andale Mono"/>
                <a:cs typeface="Andale Mono"/>
              </a:defRPr>
            </a:lvl1pPr>
            <a:lvl2pPr marL="457200" indent="0">
              <a:buNone/>
              <a:defRPr sz="1800">
                <a:latin typeface="Andale Mono"/>
                <a:cs typeface="Andale Mono"/>
              </a:defRPr>
            </a:lvl2pPr>
            <a:lvl3pPr>
              <a:defRPr sz="1800">
                <a:latin typeface="Andale Mono"/>
                <a:cs typeface="Andale Mono"/>
              </a:defRPr>
            </a:lvl3pPr>
            <a:lvl4pPr>
              <a:defRPr sz="1800">
                <a:latin typeface="Andale Mono"/>
                <a:cs typeface="Andale Mono"/>
              </a:defRPr>
            </a:lvl4pPr>
            <a:lvl5pPr>
              <a:defRPr sz="1800">
                <a:latin typeface="Andale Mono"/>
                <a:cs typeface="Andale Mono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512064" y="6327648"/>
            <a:ext cx="82295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accent3"/>
                </a:solidFill>
              </a:defRPr>
            </a:lvl1pPr>
          </a:lstStyle>
          <a:p>
            <a:r>
              <a:rPr lang="en-US" smtClean="0"/>
              <a:t>Nested Data Structures: Arrays and Hashes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80406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de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865377"/>
            <a:ext cx="4038600" cy="4158166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latin typeface="Andale Mono"/>
                <a:cs typeface="Andale Mono"/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65377"/>
            <a:ext cx="4038600" cy="4158166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latin typeface="Andale Mono"/>
                <a:cs typeface="Andale Mono"/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512064" y="6327648"/>
            <a:ext cx="82295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accent3"/>
                </a:solidFill>
              </a:defRPr>
            </a:lvl1pPr>
          </a:lstStyle>
          <a:p>
            <a:r>
              <a:rPr lang="en-US" smtClean="0"/>
              <a:t>Nested Data Structures: Arrays and Hashes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59000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512064" y="6327648"/>
            <a:ext cx="82295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accent3"/>
                </a:solidFill>
              </a:defRPr>
            </a:lvl1pPr>
          </a:lstStyle>
          <a:p>
            <a:r>
              <a:rPr lang="en-US" smtClean="0"/>
              <a:t>Nested Data Structures: Arrays and Hashes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33952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512064" y="6327648"/>
            <a:ext cx="82295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accent3"/>
                </a:solidFill>
              </a:defRPr>
            </a:lvl1pPr>
          </a:lstStyle>
          <a:p>
            <a:r>
              <a:rPr lang="en-US" smtClean="0"/>
              <a:t>Nested Data Structures: Arrays and Hashes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4173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Relationship Id="rId8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0530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62667"/>
            <a:ext cx="8229600" cy="38777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512064" y="6327648"/>
            <a:ext cx="82295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accent3"/>
                </a:solidFill>
              </a:defRPr>
            </a:lvl1pPr>
          </a:lstStyle>
          <a:p>
            <a:r>
              <a:rPr lang="en-US" smtClean="0"/>
              <a:t>Nested Data Structures: Arrays and Hashes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7808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8" r:id="rId3"/>
    <p:sldLayoutId id="2147483664" r:id="rId4"/>
    <p:sldLayoutId id="2147483666" r:id="rId5"/>
    <p:sldLayoutId id="2147483667" r:id="rId6"/>
  </p:sldLayoutIdLst>
  <p:hf sldNum="0" hdr="0" dt="0"/>
  <p:txStyles>
    <p:titleStyle>
      <a:lvl1pPr algn="ctr" defTabSz="457200" rtl="0" eaLnBrk="1" latinLnBrk="0" hangingPunct="1">
        <a:spcBef>
          <a:spcPct val="0"/>
        </a:spcBef>
        <a:buNone/>
        <a:defRPr sz="44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accent2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accent3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accent3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accent3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accent3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gi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gi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youtube.com/watch?v=jDXsEzOHb2M&amp;feature=youtu.be" TargetMode="External"/><Relationship Id="rId3" Type="http://schemas.openxmlformats.org/officeDocument/2006/relationships/hyperlink" Target="http://blog.makersquare.com/2013/12/27/using-pry-as-a-debugger-and-irb-replacement/" TargetMode="Externa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g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gif"/><Relationship Id="rId3" Type="http://schemas.openxmlformats.org/officeDocument/2006/relationships/image" Target="../media/image7.g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g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Debugging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5012266"/>
            <a:ext cx="6400800" cy="947448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The why, where &amp;&amp; WTF </a:t>
            </a:r>
          </a:p>
          <a:p>
            <a:r>
              <a:rPr lang="en-US" dirty="0" smtClean="0"/>
              <a:t>behind your error messages…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740410" y="6324603"/>
            <a:ext cx="2878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accent3"/>
                </a:solidFill>
              </a:rPr>
              <a:t>Phase 1</a:t>
            </a:r>
            <a:endParaRPr lang="en-US" dirty="0">
              <a:solidFill>
                <a:schemeClr val="accent3"/>
              </a:solidFill>
            </a:endParaRPr>
          </a:p>
        </p:txBody>
      </p:sp>
      <p:pic>
        <p:nvPicPr>
          <p:cNvPr id="4" name="Picture 3" descr="DBC-logo-OnB-twitter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0463" y="0"/>
            <a:ext cx="11944485" cy="398149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48386" y="6324603"/>
            <a:ext cx="2366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3"/>
                </a:solidFill>
              </a:rPr>
              <a:t>Hunter T. </a:t>
            </a:r>
            <a:endParaRPr lang="en-US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78629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Error Messages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049237" y="1875939"/>
            <a:ext cx="4748014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The First rule of debugging:</a:t>
            </a:r>
          </a:p>
          <a:p>
            <a:endParaRPr lang="en-US" sz="3200" dirty="0" smtClean="0"/>
          </a:p>
          <a:p>
            <a:endParaRPr lang="en-US" sz="3200" dirty="0" smtClean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9819096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Error Messages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049237" y="1875939"/>
            <a:ext cx="4748014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The First rule of debugging:</a:t>
            </a:r>
          </a:p>
          <a:p>
            <a:endParaRPr lang="en-US" sz="3200" dirty="0" smtClean="0"/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Read the error message!</a:t>
            </a:r>
          </a:p>
          <a:p>
            <a:endParaRPr lang="en-US" sz="3200" dirty="0" smtClean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8839535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Error Messages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049237" y="1875939"/>
            <a:ext cx="5238133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The First rule of debugging:</a:t>
            </a:r>
          </a:p>
          <a:p>
            <a:endParaRPr lang="en-US" sz="3200" dirty="0" smtClean="0"/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Read the error message!</a:t>
            </a:r>
          </a:p>
          <a:p>
            <a:endParaRPr lang="en-US" sz="3200" dirty="0" smtClean="0"/>
          </a:p>
          <a:p>
            <a:r>
              <a:rPr lang="en-US" sz="3200" dirty="0"/>
              <a:t>The </a:t>
            </a:r>
            <a:r>
              <a:rPr lang="en-US" sz="3200" dirty="0" smtClean="0"/>
              <a:t>Second </a:t>
            </a:r>
            <a:r>
              <a:rPr lang="en-US" sz="3200" dirty="0"/>
              <a:t>rule of debugging</a:t>
            </a:r>
            <a:r>
              <a:rPr lang="en-US" sz="3200" dirty="0" smtClean="0"/>
              <a:t>: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5424198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Error Messages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049237" y="1875939"/>
            <a:ext cx="5238133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The First rule of debugging:</a:t>
            </a:r>
          </a:p>
          <a:p>
            <a:endParaRPr lang="en-US" sz="3200" dirty="0" smtClean="0"/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Read the error message!</a:t>
            </a:r>
          </a:p>
          <a:p>
            <a:endParaRPr lang="en-US" sz="3200" dirty="0" smtClean="0"/>
          </a:p>
          <a:p>
            <a:r>
              <a:rPr lang="en-US" sz="3200" dirty="0"/>
              <a:t>The </a:t>
            </a:r>
            <a:r>
              <a:rPr lang="en-US" sz="3200" dirty="0" smtClean="0"/>
              <a:t>Second </a:t>
            </a:r>
            <a:r>
              <a:rPr lang="en-US" sz="3200" dirty="0"/>
              <a:t>rule of debugging</a:t>
            </a:r>
            <a:r>
              <a:rPr lang="en-US" sz="3200" dirty="0" smtClean="0"/>
              <a:t>:</a:t>
            </a:r>
          </a:p>
          <a:p>
            <a:endParaRPr lang="en-US" sz="3200" dirty="0"/>
          </a:p>
          <a:p>
            <a:pPr marL="457200" indent="-457200">
              <a:buFont typeface="Arial"/>
              <a:buChar char="•"/>
            </a:pPr>
            <a:r>
              <a:rPr lang="en-US" sz="3200" dirty="0"/>
              <a:t>Read the error message!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8409774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Error Messages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47657" y="1441770"/>
            <a:ext cx="7738016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The Third rule of debugging:</a:t>
            </a:r>
          </a:p>
          <a:p>
            <a:endParaRPr lang="en-US" sz="3200" dirty="0" smtClean="0"/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No matter </a:t>
            </a:r>
            <a:r>
              <a:rPr lang="en-US" sz="3200" dirty="0" smtClean="0"/>
              <a:t>how fucked </a:t>
            </a:r>
            <a:r>
              <a:rPr lang="en-US" sz="3200" dirty="0" smtClean="0"/>
              <a:t>you think you are…. </a:t>
            </a:r>
            <a:br>
              <a:rPr lang="en-US" sz="3200" dirty="0" smtClean="0"/>
            </a:b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dirty="0" smtClean="0"/>
              <a:t>Remain </a:t>
            </a:r>
            <a:br>
              <a:rPr lang="en-US" sz="3200" dirty="0" smtClean="0"/>
            </a:br>
            <a:r>
              <a:rPr lang="en-US" sz="3200" dirty="0" smtClean="0"/>
              <a:t>CALM!</a:t>
            </a:r>
            <a:endParaRPr lang="en-US" sz="3200" dirty="0"/>
          </a:p>
        </p:txBody>
      </p:sp>
      <p:pic>
        <p:nvPicPr>
          <p:cNvPr id="5" name="Picture 4" descr="6usagmh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3180" y="3095372"/>
            <a:ext cx="5890819" cy="3098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5190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Errors are your friends!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998953" y="1563164"/>
            <a:ext cx="7178201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3200" dirty="0"/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Don</a:t>
            </a:r>
            <a:r>
              <a:rPr lang="fr-FR" sz="3200" dirty="0" smtClean="0"/>
              <a:t>’</a:t>
            </a:r>
            <a:r>
              <a:rPr lang="en-US" sz="3200" dirty="0" smtClean="0"/>
              <a:t>t freak when you see an error</a:t>
            </a:r>
          </a:p>
          <a:p>
            <a:pPr marL="457200" indent="-457200">
              <a:buFont typeface="Arial"/>
              <a:buChar char="•"/>
            </a:pPr>
            <a:endParaRPr lang="en-US" sz="3200" dirty="0" smtClean="0"/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Analyze the error:</a:t>
            </a:r>
          </a:p>
          <a:p>
            <a:pPr marL="457200" indent="-457200">
              <a:buFont typeface="Arial"/>
              <a:buChar char="•"/>
            </a:pPr>
            <a:endParaRPr lang="en-US" sz="3200" dirty="0" smtClean="0"/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What are the line number(s)?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What type of error is it?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What specific message did you get?</a:t>
            </a:r>
          </a:p>
          <a:p>
            <a:pPr marL="457200" indent="-457200">
              <a:buFont typeface="Arial"/>
              <a:buChar char="•"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9922595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Debugging Workflow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670383" y="1908025"/>
            <a:ext cx="8229599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200" dirty="0"/>
              <a:t>Read </a:t>
            </a:r>
            <a:r>
              <a:rPr lang="en-US" sz="3200" dirty="0" smtClean="0"/>
              <a:t>your error </a:t>
            </a:r>
            <a:r>
              <a:rPr lang="en-US" sz="3200" dirty="0"/>
              <a:t>messages</a:t>
            </a:r>
            <a:r>
              <a:rPr lang="en-US" sz="3200" dirty="0" smtClean="0"/>
              <a:t>!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SPECIFICS: type, line #, error </a:t>
            </a:r>
            <a:r>
              <a:rPr lang="en-US" sz="3200" dirty="0" err="1" smtClean="0"/>
              <a:t>msg</a:t>
            </a:r>
            <a:r>
              <a:rPr lang="en-US" sz="3200" dirty="0" smtClean="0"/>
              <a:t> &amp; filename</a:t>
            </a:r>
            <a:endParaRPr lang="en-US" sz="3200" dirty="0"/>
          </a:p>
          <a:p>
            <a:pPr marL="457200" indent="-457200">
              <a:buFont typeface="Arial"/>
              <a:buChar char="•"/>
            </a:pPr>
            <a:r>
              <a:rPr lang="en-US" sz="3200" dirty="0"/>
              <a:t>Know what your expected behavior is</a:t>
            </a:r>
            <a:r>
              <a:rPr lang="en-US" sz="3200" dirty="0" smtClean="0"/>
              <a:t>.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err="1"/>
              <a:t>Shitcan</a:t>
            </a:r>
            <a:r>
              <a:rPr lang="en-US" sz="3200" dirty="0"/>
              <a:t> your assumptions</a:t>
            </a:r>
            <a:r>
              <a:rPr lang="en-US" sz="3200" dirty="0" smtClean="0"/>
              <a:t>.</a:t>
            </a:r>
            <a:endParaRPr lang="en-US" sz="3200" dirty="0"/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Verify and understand </a:t>
            </a:r>
            <a:r>
              <a:rPr lang="en-US" sz="3200" dirty="0"/>
              <a:t>the input(s).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Verify </a:t>
            </a:r>
            <a:r>
              <a:rPr lang="en-US" sz="3200" dirty="0"/>
              <a:t>the </a:t>
            </a:r>
            <a:r>
              <a:rPr lang="en-US" sz="3200" dirty="0" smtClean="0"/>
              <a:t>program / variable </a:t>
            </a:r>
            <a:r>
              <a:rPr lang="en-US" sz="3200" dirty="0"/>
              <a:t>state.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/>
              <a:t>Make </a:t>
            </a:r>
            <a:r>
              <a:rPr lang="en-US" sz="3200" dirty="0" smtClean="0"/>
              <a:t>small incremental </a:t>
            </a:r>
            <a:r>
              <a:rPr lang="en-US" sz="3200" dirty="0"/>
              <a:t>changes</a:t>
            </a:r>
            <a:r>
              <a:rPr lang="en-US" sz="3200" dirty="0" smtClean="0"/>
              <a:t>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0543516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Strategies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112611" y="2533358"/>
            <a:ext cx="515421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200" dirty="0" smtClean="0"/>
              <a:t>Debug “inline”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Use the REPL (</a:t>
            </a:r>
            <a:r>
              <a:rPr lang="en-US" sz="3200" dirty="0" err="1" smtClean="0"/>
              <a:t>irb</a:t>
            </a:r>
            <a:r>
              <a:rPr lang="en-US" sz="3200" dirty="0" smtClean="0"/>
              <a:t> || pry)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Guess &amp;&amp; Check</a:t>
            </a:r>
          </a:p>
        </p:txBody>
      </p:sp>
    </p:spTree>
    <p:extLst>
      <p:ext uri="{BB962C8B-B14F-4D97-AF65-F5344CB8AC3E}">
        <p14:creationId xmlns:p14="http://schemas.microsoft.com/office/powerpoint/2010/main" val="32143898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Debugging “inline”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74194" y="1671589"/>
            <a:ext cx="8412605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000" dirty="0" smtClean="0"/>
              <a:t>Use p statements to quickly show variable’s value</a:t>
            </a:r>
            <a:br>
              <a:rPr lang="en-US" sz="3000" dirty="0" smtClean="0"/>
            </a:br>
            <a:r>
              <a:rPr lang="en-US" sz="3000" dirty="0" smtClean="0"/>
              <a:t>p “</a:t>
            </a:r>
            <a:r>
              <a:rPr lang="en-US" sz="3000" dirty="0" err="1" smtClean="0"/>
              <a:t>some_variable</a:t>
            </a:r>
            <a:r>
              <a:rPr lang="en-US" sz="3000" dirty="0" smtClean="0"/>
              <a:t>: #{@</a:t>
            </a:r>
            <a:r>
              <a:rPr lang="en-US" sz="3000" dirty="0" err="1" smtClean="0"/>
              <a:t>some_variable</a:t>
            </a:r>
            <a:r>
              <a:rPr lang="en-US" sz="3000" dirty="0" smtClean="0"/>
              <a:t>}”</a:t>
            </a:r>
            <a:br>
              <a:rPr lang="en-US" sz="3000" dirty="0" smtClean="0"/>
            </a:br>
            <a:endParaRPr lang="en-US" sz="3000" dirty="0" smtClean="0"/>
          </a:p>
          <a:p>
            <a:pPr marL="457200" indent="-457200">
              <a:buFont typeface="Arial"/>
              <a:buChar char="•"/>
            </a:pPr>
            <a:r>
              <a:rPr lang="en-US" sz="3000" dirty="0" smtClean="0"/>
              <a:t>Quickly determine if you are reaching a method </a:t>
            </a:r>
          </a:p>
          <a:p>
            <a:pPr marL="457200" indent="-457200">
              <a:buFont typeface="Arial"/>
              <a:buChar char="•"/>
            </a:pPr>
            <a:r>
              <a:rPr lang="en-US" sz="3000" dirty="0" err="1" smtClean="0"/>
              <a:t>def</a:t>
            </a:r>
            <a:r>
              <a:rPr lang="en-US" sz="3000" dirty="0" smtClean="0"/>
              <a:t> </a:t>
            </a:r>
            <a:r>
              <a:rPr lang="en-US" sz="3000" dirty="0" err="1" smtClean="0"/>
              <a:t>some_method</a:t>
            </a:r>
            <a:r>
              <a:rPr lang="en-US" sz="3000" dirty="0" smtClean="0"/>
              <a:t/>
            </a:r>
            <a:br>
              <a:rPr lang="en-US" sz="3000" dirty="0" smtClean="0"/>
            </a:br>
            <a:r>
              <a:rPr lang="en-US" sz="3000" dirty="0" smtClean="0"/>
              <a:t>	p “HIT: </a:t>
            </a:r>
            <a:r>
              <a:rPr lang="en-US" sz="3000" dirty="0" err="1" smtClean="0"/>
              <a:t>some_method</a:t>
            </a:r>
            <a:r>
              <a:rPr lang="en-US" sz="3000" dirty="0" smtClean="0"/>
              <a:t>”</a:t>
            </a:r>
            <a:br>
              <a:rPr lang="en-US" sz="3000" dirty="0" smtClean="0"/>
            </a:br>
            <a:r>
              <a:rPr lang="en-US" sz="3000" dirty="0" smtClean="0"/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24085657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Debugging “inline”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74194" y="1671589"/>
            <a:ext cx="8412605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000" dirty="0" smtClean="0"/>
              <a:t>Terrific way to determine </a:t>
            </a:r>
            <a:r>
              <a:rPr lang="en-US" sz="3000" dirty="0"/>
              <a:t>flow </a:t>
            </a:r>
            <a:r>
              <a:rPr lang="en-US" sz="3000" dirty="0" smtClean="0"/>
              <a:t>control around conditional statements</a:t>
            </a:r>
            <a:br>
              <a:rPr lang="en-US" sz="3000" dirty="0" smtClean="0"/>
            </a:br>
            <a:r>
              <a:rPr lang="en-US" sz="3000" dirty="0" smtClean="0"/>
              <a:t/>
            </a:r>
            <a:br>
              <a:rPr lang="en-US" sz="3000" dirty="0" smtClean="0"/>
            </a:br>
            <a:r>
              <a:rPr lang="en-US" sz="3000" dirty="0" smtClean="0"/>
              <a:t>if </a:t>
            </a:r>
            <a:r>
              <a:rPr lang="en-US" sz="3000" dirty="0" err="1" smtClean="0"/>
              <a:t>num</a:t>
            </a:r>
            <a:r>
              <a:rPr lang="en-US" sz="3000" dirty="0" smtClean="0"/>
              <a:t> = 1</a:t>
            </a:r>
            <a:br>
              <a:rPr lang="en-US" sz="3000" dirty="0" smtClean="0"/>
            </a:br>
            <a:r>
              <a:rPr lang="en-US" sz="3000" dirty="0" smtClean="0"/>
              <a:t>  p “inside if”</a:t>
            </a:r>
            <a:br>
              <a:rPr lang="en-US" sz="3000" dirty="0" smtClean="0"/>
            </a:br>
            <a:r>
              <a:rPr lang="en-US" sz="3000" dirty="0" smtClean="0"/>
              <a:t>else</a:t>
            </a:r>
            <a:br>
              <a:rPr lang="en-US" sz="3000" dirty="0" smtClean="0"/>
            </a:br>
            <a:r>
              <a:rPr lang="en-US" sz="3000" dirty="0" smtClean="0"/>
              <a:t>  p “inside else”</a:t>
            </a:r>
            <a:br>
              <a:rPr lang="en-US" sz="3000" dirty="0" smtClean="0"/>
            </a:br>
            <a:r>
              <a:rPr lang="en-US" sz="3000" dirty="0" smtClean="0"/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11581135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Topics Covered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History</a:t>
            </a:r>
          </a:p>
          <a:p>
            <a:r>
              <a:rPr lang="en-US" dirty="0" smtClean="0"/>
              <a:t>Reading Error messages</a:t>
            </a:r>
          </a:p>
          <a:p>
            <a:r>
              <a:rPr lang="en-US" dirty="0" smtClean="0"/>
              <a:t>Different Debugging Strategies</a:t>
            </a:r>
          </a:p>
          <a:p>
            <a:r>
              <a:rPr lang="en-US" dirty="0" smtClean="0"/>
              <a:t>Tools</a:t>
            </a:r>
          </a:p>
          <a:p>
            <a:r>
              <a:rPr lang="en-US" dirty="0" smtClean="0"/>
              <a:t>Cleanup some code (maybe)</a:t>
            </a:r>
          </a:p>
          <a:p>
            <a:r>
              <a:rPr lang="en-US" dirty="0" smtClean="0"/>
              <a:t>Ten most common errors with examples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07393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Debugging “inline”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74194" y="1256741"/>
            <a:ext cx="8412605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3000" dirty="0" smtClean="0"/>
          </a:p>
          <a:p>
            <a:pPr marL="457200" indent="-457200">
              <a:buFont typeface="Arial"/>
              <a:buChar char="•"/>
            </a:pPr>
            <a:r>
              <a:rPr lang="en-US" sz="3000" dirty="0" smtClean="0"/>
              <a:t>Use “signaling code” to easily flag your spot in conjunction with a variable check</a:t>
            </a:r>
            <a:br>
              <a:rPr lang="en-US" sz="3000" dirty="0" smtClean="0"/>
            </a:br>
            <a:r>
              <a:rPr lang="en-US" sz="3000" dirty="0" smtClean="0"/>
              <a:t/>
            </a:r>
            <a:br>
              <a:rPr lang="en-US" sz="3000" dirty="0" smtClean="0"/>
            </a:br>
            <a:r>
              <a:rPr lang="en-US" sz="3000" dirty="0" smtClean="0"/>
              <a:t>p “~” * 80</a:t>
            </a:r>
          </a:p>
          <a:p>
            <a:r>
              <a:rPr lang="en-US" sz="3000" dirty="0" smtClean="0"/>
              <a:t>	p “</a:t>
            </a:r>
            <a:r>
              <a:rPr lang="en-US" sz="3000" dirty="0" err="1" smtClean="0"/>
              <a:t>var</a:t>
            </a:r>
            <a:r>
              <a:rPr lang="en-US" sz="3000" dirty="0" smtClean="0"/>
              <a:t>: #{</a:t>
            </a:r>
            <a:r>
              <a:rPr lang="en-US" sz="3000" dirty="0" err="1" smtClean="0"/>
              <a:t>var</a:t>
            </a:r>
            <a:r>
              <a:rPr lang="en-US" sz="3000" dirty="0" smtClean="0"/>
              <a:t>}”</a:t>
            </a:r>
          </a:p>
          <a:p>
            <a:r>
              <a:rPr lang="en-US" sz="3000" dirty="0" smtClean="0"/>
              <a:t>	p “~” * 80</a:t>
            </a:r>
          </a:p>
          <a:p>
            <a:pPr marL="457200" indent="-457200">
              <a:buFont typeface="Arial"/>
              <a:buChar char="•"/>
            </a:pPr>
            <a:endParaRPr lang="en-US" sz="3000" dirty="0"/>
          </a:p>
          <a:p>
            <a:pPr marL="457200" indent="-457200">
              <a:buFont typeface="Arial"/>
              <a:buChar char="•"/>
            </a:pPr>
            <a:r>
              <a:rPr lang="en-US" sz="3000" dirty="0" smtClean="0"/>
              <a:t>This is very useful in larger applications or when p-</a:t>
            </a:r>
            <a:r>
              <a:rPr lang="en-US" sz="3000" dirty="0" err="1" smtClean="0"/>
              <a:t>ing</a:t>
            </a:r>
            <a:r>
              <a:rPr lang="en-US" sz="3000" dirty="0" smtClean="0"/>
              <a:t> to a busy server console.</a:t>
            </a:r>
            <a:endParaRPr lang="en-US" sz="3000" dirty="0"/>
          </a:p>
        </p:txBody>
      </p:sp>
      <p:sp>
        <p:nvSpPr>
          <p:cNvPr id="5" name="TextBox 4"/>
          <p:cNvSpPr txBox="1"/>
          <p:nvPr/>
        </p:nvSpPr>
        <p:spPr>
          <a:xfrm>
            <a:off x="6258941" y="3144878"/>
            <a:ext cx="182450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Tip: Use different </a:t>
            </a:r>
            <a:br>
              <a:rPr lang="en-US" dirty="0" smtClean="0"/>
            </a:br>
            <a:r>
              <a:rPr lang="en-US" dirty="0" smtClean="0"/>
              <a:t>signal characters</a:t>
            </a:r>
            <a:br>
              <a:rPr lang="en-US" dirty="0" smtClean="0"/>
            </a:br>
            <a:r>
              <a:rPr lang="en-US" dirty="0" smtClean="0"/>
              <a:t>when looking at </a:t>
            </a:r>
            <a:br>
              <a:rPr lang="en-US" dirty="0" smtClean="0"/>
            </a:br>
            <a:r>
              <a:rPr lang="en-US" dirty="0" smtClean="0"/>
              <a:t>multiple points in</a:t>
            </a:r>
            <a:br>
              <a:rPr lang="en-US" dirty="0" smtClean="0"/>
            </a:br>
            <a:r>
              <a:rPr lang="en-US" dirty="0" smtClean="0"/>
              <a:t>your code.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62775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Tools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pic>
        <p:nvPicPr>
          <p:cNvPr id="5" name="Picture 4" descr="tool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6838" y="1685466"/>
            <a:ext cx="4736019" cy="4736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0796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</a:t>
            </a:r>
            <a:r>
              <a:rPr lang="en-US" dirty="0" err="1" smtClean="0"/>
              <a:t>wesome_print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919356" y="1962520"/>
            <a:ext cx="4701327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g</a:t>
            </a:r>
            <a:r>
              <a:rPr lang="en-US" sz="3200" dirty="0" smtClean="0"/>
              <a:t>em install </a:t>
            </a:r>
            <a:r>
              <a:rPr lang="en-US" sz="3200" dirty="0" err="1" smtClean="0"/>
              <a:t>awesome_print</a:t>
            </a:r>
            <a:endParaRPr lang="en-US" sz="3200" dirty="0" smtClean="0"/>
          </a:p>
          <a:p>
            <a:endParaRPr lang="en-US" sz="3200" dirty="0" smtClean="0"/>
          </a:p>
          <a:p>
            <a:r>
              <a:rPr lang="en-US" sz="3200" dirty="0"/>
              <a:t>r</a:t>
            </a:r>
            <a:r>
              <a:rPr lang="en-US" sz="3200" dirty="0" smtClean="0"/>
              <a:t>equire ‘</a:t>
            </a:r>
            <a:r>
              <a:rPr lang="en-US" sz="3200" dirty="0" err="1" smtClean="0"/>
              <a:t>awesome_print</a:t>
            </a:r>
            <a:r>
              <a:rPr lang="en-US" sz="3200" dirty="0" smtClean="0"/>
              <a:t>’</a:t>
            </a:r>
          </a:p>
          <a:p>
            <a:r>
              <a:rPr lang="en-US" sz="3200" dirty="0" err="1"/>
              <a:t>a</a:t>
            </a:r>
            <a:r>
              <a:rPr lang="en-US" sz="3200" dirty="0" err="1" smtClean="0"/>
              <a:t>p</a:t>
            </a:r>
            <a:r>
              <a:rPr lang="en-US" sz="3200" dirty="0" smtClean="0"/>
              <a:t> </a:t>
            </a:r>
            <a:r>
              <a:rPr lang="en-US" sz="3200" dirty="0" err="1" smtClean="0"/>
              <a:t>some_array</a:t>
            </a:r>
            <a:endParaRPr lang="en-US" sz="3200" dirty="0" smtClean="0"/>
          </a:p>
          <a:p>
            <a:r>
              <a:rPr lang="en-US" sz="3200" dirty="0" err="1"/>
              <a:t>a</a:t>
            </a:r>
            <a:r>
              <a:rPr lang="en-US" sz="3200" dirty="0" err="1" smtClean="0"/>
              <a:t>p</a:t>
            </a:r>
            <a:r>
              <a:rPr lang="en-US" sz="3200" dirty="0" smtClean="0"/>
              <a:t> </a:t>
            </a:r>
            <a:r>
              <a:rPr lang="en-US" sz="3200" dirty="0" err="1" smtClean="0"/>
              <a:t>some_hash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7041527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kern="1200" dirty="0" smtClean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rPr>
              <a:t>PRY – Th</a:t>
            </a:r>
            <a:r>
              <a:rPr lang="en-US" dirty="0" smtClean="0"/>
              <a:t>e IRB Alternative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59762" y="1822592"/>
            <a:ext cx="874166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Pry is a REPL (Read-</a:t>
            </a:r>
            <a:r>
              <a:rPr lang="en-US" sz="3200" dirty="0" err="1"/>
              <a:t>Eval</a:t>
            </a:r>
            <a:r>
              <a:rPr lang="en-US" sz="3200" dirty="0"/>
              <a:t>-Print-Loop) much like IRB but with 3 additional key features:</a:t>
            </a:r>
          </a:p>
          <a:p>
            <a:endParaRPr lang="en-US" sz="3200" dirty="0"/>
          </a:p>
          <a:p>
            <a:pPr marL="457200" indent="-457200">
              <a:buFont typeface="Arial"/>
              <a:buChar char="•"/>
            </a:pPr>
            <a:r>
              <a:rPr lang="en-US" sz="3200" dirty="0"/>
              <a:t>Syntax Highlighting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/>
              <a:t>Built in methods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/>
              <a:t>A </a:t>
            </a:r>
            <a:r>
              <a:rPr lang="en-US" sz="3200" dirty="0" smtClean="0"/>
              <a:t>Debugger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Tabbed completion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0234137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kern="1200" dirty="0" smtClean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rPr>
              <a:t>PRY – Install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507338" y="2145144"/>
            <a:ext cx="417491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g</a:t>
            </a:r>
            <a:r>
              <a:rPr lang="en-US" sz="3200" dirty="0" smtClean="0"/>
              <a:t>em install pry</a:t>
            </a:r>
          </a:p>
          <a:p>
            <a:r>
              <a:rPr lang="en-US" sz="3200" dirty="0"/>
              <a:t>g</a:t>
            </a:r>
            <a:r>
              <a:rPr lang="en-US" sz="3200" dirty="0" smtClean="0"/>
              <a:t>em install pry-doc</a:t>
            </a:r>
          </a:p>
          <a:p>
            <a:r>
              <a:rPr lang="en-US" sz="3200" dirty="0" smtClean="0"/>
              <a:t>gem install pry-</a:t>
            </a:r>
            <a:r>
              <a:rPr lang="en-US" sz="3200" dirty="0" err="1" smtClean="0"/>
              <a:t>byebug</a:t>
            </a:r>
            <a:endParaRPr lang="en-US" sz="3200" dirty="0" smtClean="0"/>
          </a:p>
          <a:p>
            <a:r>
              <a:rPr lang="en-US" sz="3200" dirty="0" err="1"/>
              <a:t>r</a:t>
            </a:r>
            <a:r>
              <a:rPr lang="en-US" sz="3200" dirty="0" err="1" smtClean="0"/>
              <a:t>benv</a:t>
            </a:r>
            <a:r>
              <a:rPr lang="en-US" sz="3200" dirty="0" smtClean="0"/>
              <a:t> rehash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6359429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kern="1200" dirty="0" smtClean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rPr>
              <a:t>PRY – terminal commands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539772" y="1822592"/>
            <a:ext cx="656359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 smtClean="0"/>
              <a:t>ls</a:t>
            </a:r>
            <a:r>
              <a:rPr lang="en-US" sz="3200" dirty="0" smtClean="0"/>
              <a:t>  (list methods) </a:t>
            </a:r>
          </a:p>
          <a:p>
            <a:r>
              <a:rPr lang="en-US" sz="3200" dirty="0" smtClean="0"/>
              <a:t>_   (the last output)</a:t>
            </a:r>
          </a:p>
          <a:p>
            <a:r>
              <a:rPr lang="en-US" sz="3200" dirty="0" smtClean="0"/>
              <a:t>?   (show-doc)</a:t>
            </a:r>
          </a:p>
          <a:p>
            <a:r>
              <a:rPr lang="en-US" sz="3200" dirty="0" smtClean="0"/>
              <a:t>.    (send command to bash)</a:t>
            </a:r>
          </a:p>
          <a:p>
            <a:r>
              <a:rPr lang="en-US" sz="3200" dirty="0"/>
              <a:t>c</a:t>
            </a:r>
            <a:r>
              <a:rPr lang="en-US" sz="3200" dirty="0" smtClean="0"/>
              <a:t>at filename (displays the given file)</a:t>
            </a:r>
          </a:p>
          <a:p>
            <a:r>
              <a:rPr lang="en-US" sz="3200" dirty="0" err="1"/>
              <a:t>w</a:t>
            </a:r>
            <a:r>
              <a:rPr lang="en-US" sz="3200" dirty="0" err="1" smtClean="0"/>
              <a:t>tf</a:t>
            </a:r>
            <a:r>
              <a:rPr lang="en-US" sz="3200" dirty="0" smtClean="0"/>
              <a:t>? (</a:t>
            </a:r>
            <a:r>
              <a:rPr lang="en-US" sz="3200" dirty="0" err="1" smtClean="0"/>
              <a:t>wtf</a:t>
            </a:r>
            <a:r>
              <a:rPr lang="en-US" sz="3200" dirty="0" smtClean="0"/>
              <a:t>………)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5148163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pry</a:t>
            </a:r>
            <a:r>
              <a:rPr lang="en-US" sz="4400" b="1" kern="1200" dirty="0" smtClean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rPr>
              <a:t>-</a:t>
            </a:r>
            <a:r>
              <a:rPr lang="en-US" sz="4400" b="1" kern="1200" dirty="0" err="1" smtClean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rPr>
              <a:t>byebug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71145" y="1732133"/>
            <a:ext cx="8747985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/>
              <a:t>gem install pry-</a:t>
            </a:r>
            <a:r>
              <a:rPr lang="en-US" sz="3200" dirty="0" err="1" smtClean="0"/>
              <a:t>byebug</a:t>
            </a:r>
            <a:endParaRPr lang="en-US" sz="3200" dirty="0" smtClean="0"/>
          </a:p>
          <a:p>
            <a:endParaRPr lang="en-US" sz="3200" dirty="0"/>
          </a:p>
          <a:p>
            <a:r>
              <a:rPr lang="en-US" sz="3200" dirty="0"/>
              <a:t>require "pry-</a:t>
            </a:r>
            <a:r>
              <a:rPr lang="en-US" sz="3200" dirty="0" err="1" smtClean="0"/>
              <a:t>byebug</a:t>
            </a:r>
            <a:r>
              <a:rPr lang="en-US" sz="3200" dirty="0" smtClean="0"/>
              <a:t>”</a:t>
            </a:r>
          </a:p>
          <a:p>
            <a:endParaRPr lang="en-US" sz="3200" dirty="0" smtClean="0"/>
          </a:p>
          <a:p>
            <a:r>
              <a:rPr lang="en-US" sz="3200" dirty="0"/>
              <a:t>T</a:t>
            </a:r>
            <a:r>
              <a:rPr lang="en-US" sz="3200" dirty="0" smtClean="0"/>
              <a:t>o </a:t>
            </a:r>
            <a:r>
              <a:rPr lang="en-US" sz="3200" dirty="0"/>
              <a:t>stop </a:t>
            </a:r>
            <a:r>
              <a:rPr lang="en-US" sz="3200" dirty="0" smtClean="0"/>
              <a:t>execution </a:t>
            </a:r>
            <a:r>
              <a:rPr lang="en-US" sz="3200" dirty="0"/>
              <a:t>and enter the </a:t>
            </a:r>
            <a:r>
              <a:rPr lang="en-US" sz="3200" dirty="0" smtClean="0"/>
              <a:t>REPL insert</a:t>
            </a:r>
            <a:endParaRPr lang="en-US" sz="3200" dirty="0"/>
          </a:p>
          <a:p>
            <a:r>
              <a:rPr lang="en-US" sz="3200" b="1" dirty="0" err="1" smtClean="0"/>
              <a:t>binding.pry</a:t>
            </a:r>
            <a:endParaRPr lang="en-US" sz="3200" b="1" dirty="0" smtClean="0"/>
          </a:p>
          <a:p>
            <a:r>
              <a:rPr lang="en-US" sz="3200" dirty="0"/>
              <a:t>a</a:t>
            </a:r>
            <a:r>
              <a:rPr lang="en-US" sz="3200" dirty="0" smtClean="0"/>
              <a:t>s a breakpoint at the spot you wish to examine.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063191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pry</a:t>
            </a:r>
            <a:r>
              <a:rPr lang="en-US" sz="4400" b="1" kern="1200" dirty="0" smtClean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rPr>
              <a:t>-</a:t>
            </a:r>
            <a:r>
              <a:rPr lang="en-US" sz="4400" b="1" kern="1200" dirty="0" err="1" smtClean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rPr>
              <a:t>byebug</a:t>
            </a:r>
            <a:r>
              <a:rPr lang="en-US" sz="4400" b="1" kern="1200" dirty="0" smtClean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rPr>
              <a:t> commands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12063" y="1380581"/>
            <a:ext cx="8229599" cy="4801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/>
              <a:t>!!!: </a:t>
            </a:r>
            <a:r>
              <a:rPr lang="en-US" dirty="0" smtClean="0"/>
              <a:t>Quit </a:t>
            </a:r>
            <a:r>
              <a:rPr lang="en-US" dirty="0" err="1" smtClean="0"/>
              <a:t>byebug</a:t>
            </a:r>
            <a:r>
              <a:rPr lang="en-US" dirty="0" smtClean="0"/>
              <a:t> session and resume</a:t>
            </a:r>
          </a:p>
          <a:p>
            <a:endParaRPr lang="en-US" b="1" dirty="0" smtClean="0"/>
          </a:p>
          <a:p>
            <a:r>
              <a:rPr lang="en-US" b="1" dirty="0" smtClean="0"/>
              <a:t>step</a:t>
            </a:r>
            <a:r>
              <a:rPr lang="en-US" dirty="0"/>
              <a:t>: Step execution into the next line or method. Takes an optional numeric argument to step multiple times.</a:t>
            </a:r>
          </a:p>
          <a:p>
            <a:endParaRPr lang="en-US" dirty="0"/>
          </a:p>
          <a:p>
            <a:r>
              <a:rPr lang="en-US" b="1" dirty="0"/>
              <a:t>next</a:t>
            </a:r>
            <a:r>
              <a:rPr lang="en-US" dirty="0"/>
              <a:t>: Step over to the next line within the same frame. Also takes an optional numeric argument to step multiple lines.</a:t>
            </a:r>
          </a:p>
          <a:p>
            <a:endParaRPr lang="en-US" dirty="0"/>
          </a:p>
          <a:p>
            <a:r>
              <a:rPr lang="en-US" b="1" dirty="0"/>
              <a:t>finish</a:t>
            </a:r>
            <a:r>
              <a:rPr lang="en-US" dirty="0"/>
              <a:t>: Execute until current stack frame returns.</a:t>
            </a:r>
          </a:p>
          <a:p>
            <a:endParaRPr lang="en-US" dirty="0"/>
          </a:p>
          <a:p>
            <a:r>
              <a:rPr lang="en-US" b="1" dirty="0"/>
              <a:t>continue</a:t>
            </a:r>
            <a:r>
              <a:rPr lang="en-US" dirty="0"/>
              <a:t>: Continue program execution and end the Pry session.</a:t>
            </a:r>
          </a:p>
          <a:p>
            <a:endParaRPr lang="en-US" dirty="0"/>
          </a:p>
          <a:p>
            <a:r>
              <a:rPr lang="en-US" b="1" dirty="0"/>
              <a:t>up</a:t>
            </a:r>
            <a:r>
              <a:rPr lang="en-US" dirty="0"/>
              <a:t>: Moves the stack frame up. Takes an optional numeric argument to move multiple frames.</a:t>
            </a:r>
          </a:p>
          <a:p>
            <a:endParaRPr lang="en-US" dirty="0"/>
          </a:p>
          <a:p>
            <a:r>
              <a:rPr lang="en-US" b="1" dirty="0"/>
              <a:t>down</a:t>
            </a:r>
            <a:r>
              <a:rPr lang="en-US" dirty="0"/>
              <a:t>: Moves the stack frame down. Takes an optional numeric argument to move multiple frames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7997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kern="1200" dirty="0" err="1" smtClean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rPr>
              <a:t>PRY#show-doc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pic>
        <p:nvPicPr>
          <p:cNvPr id="3" name="Picture 2" descr="pry-show-doc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3180" y="1534938"/>
            <a:ext cx="5283200" cy="439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0243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Exceptions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57200" y="1709076"/>
            <a:ext cx="8229600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3200" dirty="0"/>
              <a:t>An instance of the Exception class</a:t>
            </a:r>
          </a:p>
          <a:p>
            <a:pPr marL="285750" indent="-285750">
              <a:buFont typeface="Arial"/>
              <a:buChar char="•"/>
            </a:pPr>
            <a:r>
              <a:rPr lang="en-US" sz="3200" dirty="0"/>
              <a:t>A raised exception will propagate through each method in the call stack until it is stopped or reaches the point where the program started</a:t>
            </a:r>
          </a:p>
          <a:p>
            <a:pPr marL="285750" indent="-285750">
              <a:buFont typeface="Arial"/>
              <a:buChar char="•"/>
            </a:pPr>
            <a:r>
              <a:rPr lang="en-US" sz="3200" dirty="0" smtClean="0"/>
              <a:t>Exceptions can be </a:t>
            </a:r>
            <a:r>
              <a:rPr lang="en-US" sz="3200" b="1" dirty="0" smtClean="0"/>
              <a:t>Raised &amp;&amp; Rescued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6508086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you care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1312" y="1514885"/>
            <a:ext cx="8229600" cy="4599916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80% of your time as a </a:t>
            </a:r>
            <a:r>
              <a:rPr lang="en-US" dirty="0" err="1"/>
              <a:t>D</a:t>
            </a:r>
            <a:r>
              <a:rPr lang="en-US" dirty="0" err="1" smtClean="0"/>
              <a:t>ev</a:t>
            </a:r>
            <a:r>
              <a:rPr lang="en-US" dirty="0" smtClean="0"/>
              <a:t> </a:t>
            </a:r>
            <a:br>
              <a:rPr lang="en-US" dirty="0" smtClean="0"/>
            </a:br>
            <a:r>
              <a:rPr lang="en-US" dirty="0" smtClean="0"/>
              <a:t>is spent READING CODE</a:t>
            </a:r>
          </a:p>
          <a:p>
            <a:endParaRPr lang="en-US" dirty="0" smtClean="0"/>
          </a:p>
          <a:p>
            <a:r>
              <a:rPr lang="en-US" dirty="0"/>
              <a:t>60% of </a:t>
            </a:r>
            <a:r>
              <a:rPr lang="en-US" dirty="0" smtClean="0"/>
              <a:t>that time </a:t>
            </a:r>
            <a:br>
              <a:rPr lang="en-US" dirty="0" smtClean="0"/>
            </a:br>
            <a:r>
              <a:rPr lang="en-US" dirty="0" smtClean="0"/>
              <a:t>is DEBUGGING</a:t>
            </a:r>
          </a:p>
          <a:p>
            <a:pPr marL="0" indent="0">
              <a:buNone/>
            </a:pPr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r>
              <a:rPr lang="en-US" dirty="0" smtClean="0"/>
              <a:t>Good Debugging skill is one of the things that will keep you sane in this job…</a:t>
            </a:r>
            <a:br>
              <a:rPr lang="en-US" dirty="0" smtClean="0"/>
            </a:br>
            <a:endParaRPr lang="en-US" dirty="0"/>
          </a:p>
          <a:p>
            <a:pPr marL="0" indent="0">
              <a:buNone/>
            </a:pPr>
            <a:r>
              <a:rPr lang="en-US" dirty="0" smtClean="0"/>
              <a:t>* All times estimated…. </a:t>
            </a:r>
            <a:r>
              <a:rPr lang="en-US" dirty="0" smtClean="0">
                <a:sym typeface="Wingdings"/>
              </a:rPr>
              <a:t>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pic>
        <p:nvPicPr>
          <p:cNvPr id="5" name="Picture 4" descr="Ahhhhhhhh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3759" y="1340552"/>
            <a:ext cx="31115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8365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kern="1200" dirty="0" smtClean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rPr>
              <a:t>Debugging </a:t>
            </a:r>
            <a:r>
              <a:rPr lang="en-US" sz="4400" b="1" kern="1200" dirty="0" err="1" smtClean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rPr>
              <a:t>Wrapup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296550" y="2996474"/>
            <a:ext cx="29862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Questions?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7912991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Sweet Links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952821" y="1652565"/>
            <a:ext cx="545594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hlinkClick r:id="rId2"/>
              </a:rPr>
              <a:t>Pry Usage (youtube)</a:t>
            </a:r>
            <a:endParaRPr lang="en-US" sz="4800" dirty="0" smtClean="0"/>
          </a:p>
          <a:p>
            <a:r>
              <a:rPr lang="en-US" sz="4800" dirty="0" smtClean="0">
                <a:hlinkClick r:id="rId3"/>
              </a:rPr>
              <a:t>Replace IRB with PRY</a:t>
            </a:r>
            <a:endParaRPr lang="en-US" sz="4800" dirty="0" smtClean="0"/>
          </a:p>
        </p:txBody>
      </p:sp>
    </p:spTree>
    <p:extLst>
      <p:ext uri="{BB962C8B-B14F-4D97-AF65-F5344CB8AC3E}">
        <p14:creationId xmlns:p14="http://schemas.microsoft.com/office/powerpoint/2010/main" val="30765890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 Thought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12064" y="1524144"/>
            <a:ext cx="805657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/>
              <a:t>Don’t like debugging…</a:t>
            </a:r>
          </a:p>
          <a:p>
            <a:pPr algn="ctr"/>
            <a:r>
              <a:rPr lang="en-US" sz="4800" dirty="0" smtClean="0"/>
              <a:t> </a:t>
            </a:r>
          </a:p>
          <a:p>
            <a:pPr algn="ctr"/>
            <a:r>
              <a:rPr lang="en-US" sz="4800" dirty="0" smtClean="0"/>
              <a:t>A Strong test suite</a:t>
            </a:r>
          </a:p>
          <a:p>
            <a:pPr algn="ctr"/>
            <a:r>
              <a:rPr lang="en-US" sz="4800" dirty="0"/>
              <a:t>w</a:t>
            </a:r>
            <a:r>
              <a:rPr lang="en-US" sz="4800" dirty="0" smtClean="0"/>
              <a:t>ill greatly reduce the </a:t>
            </a:r>
          </a:p>
          <a:p>
            <a:pPr algn="ctr"/>
            <a:r>
              <a:rPr lang="en-US" sz="4800" dirty="0"/>
              <a:t>a</a:t>
            </a:r>
            <a:r>
              <a:rPr lang="en-US" sz="4800" dirty="0" smtClean="0"/>
              <a:t>mount of debugging </a:t>
            </a:r>
          </a:p>
          <a:p>
            <a:pPr algn="ctr"/>
            <a:r>
              <a:rPr lang="en-US" sz="4800" dirty="0"/>
              <a:t>y</a:t>
            </a:r>
            <a:r>
              <a:rPr lang="en-US" sz="4800" dirty="0" smtClean="0"/>
              <a:t>ou do. </a:t>
            </a:r>
          </a:p>
        </p:txBody>
      </p:sp>
    </p:spTree>
    <p:extLst>
      <p:ext uri="{BB962C8B-B14F-4D97-AF65-F5344CB8AC3E}">
        <p14:creationId xmlns:p14="http://schemas.microsoft.com/office/powerpoint/2010/main" val="12216096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now…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pic>
        <p:nvPicPr>
          <p:cNvPr id="7" name="Picture 6" descr="avM2i5a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0616" y="1327636"/>
            <a:ext cx="6281714" cy="4888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8792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History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8337" y="1475760"/>
            <a:ext cx="5617579" cy="4664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6435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28438" y="1073336"/>
            <a:ext cx="4094708" cy="50167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3200" dirty="0" smtClean="0"/>
          </a:p>
          <a:p>
            <a:endParaRPr lang="en-US" sz="3200" dirty="0"/>
          </a:p>
          <a:p>
            <a:endParaRPr lang="en-US" sz="3200" dirty="0" smtClean="0"/>
          </a:p>
          <a:p>
            <a:endParaRPr lang="en-US" sz="3200" dirty="0" smtClean="0"/>
          </a:p>
          <a:p>
            <a:endParaRPr lang="en-US" sz="3200" dirty="0" smtClean="0"/>
          </a:p>
          <a:p>
            <a:pPr marL="285750" indent="-285750">
              <a:buFont typeface="Arial"/>
              <a:buChar char="•"/>
            </a:pPr>
            <a:r>
              <a:rPr lang="en-US" sz="3200" u="sng" dirty="0" smtClean="0"/>
              <a:t>DEBUGGING:</a:t>
            </a:r>
            <a:r>
              <a:rPr lang="en-US" sz="3200" dirty="0" smtClean="0"/>
              <a:t> Any systematic approach undertaken in the understanding and elimination of a BUG.</a:t>
            </a:r>
            <a:endParaRPr lang="en-US" sz="3200" dirty="0"/>
          </a:p>
        </p:txBody>
      </p:sp>
      <p:sp>
        <p:nvSpPr>
          <p:cNvPr id="7" name="TextBox 6"/>
          <p:cNvSpPr txBox="1"/>
          <p:nvPr/>
        </p:nvSpPr>
        <p:spPr>
          <a:xfrm>
            <a:off x="4223146" y="1387172"/>
            <a:ext cx="495038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u="sng" dirty="0"/>
              <a:t>BUG:</a:t>
            </a:r>
            <a:r>
              <a:rPr lang="en-US" sz="3200" dirty="0"/>
              <a:t> Whenever a program/system is not behaving the way we expect.</a:t>
            </a:r>
          </a:p>
          <a:p>
            <a:endParaRPr lang="en-US" sz="3200" dirty="0"/>
          </a:p>
        </p:txBody>
      </p:sp>
      <p:pic>
        <p:nvPicPr>
          <p:cNvPr id="9" name="Picture 8" descr="tumblr_lkmw0pUXba1qeegbeo1_r1_500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270" y="1337092"/>
            <a:ext cx="4223145" cy="2255160"/>
          </a:xfrm>
          <a:prstGeom prst="rect">
            <a:avLst/>
          </a:prstGeom>
        </p:spPr>
      </p:pic>
      <p:pic>
        <p:nvPicPr>
          <p:cNvPr id="10" name="Picture 9" descr="men-in-black-8_8-was-that-your-auntie_-1997-hd1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5282" y="3520620"/>
            <a:ext cx="4967260" cy="2688517"/>
          </a:xfrm>
          <a:prstGeom prst="rect">
            <a:avLst/>
          </a:prstGeom>
        </p:spPr>
      </p:pic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Definitions: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35904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 Knowledge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85521" y="1256282"/>
            <a:ext cx="8690902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endParaRPr lang="en-US" sz="3200" dirty="0" smtClean="0"/>
          </a:p>
          <a:p>
            <a:pPr marL="285750" indent="-285750">
              <a:buFont typeface="Arial"/>
              <a:buChar char="•"/>
            </a:pPr>
            <a:r>
              <a:rPr lang="en-US" sz="3200" dirty="0" smtClean="0"/>
              <a:t>Debugging </a:t>
            </a:r>
            <a:r>
              <a:rPr lang="en-US" sz="3200" dirty="0"/>
              <a:t>is the process of figuring out the source of the error and fixing it</a:t>
            </a:r>
            <a:r>
              <a:rPr lang="en-US" sz="3200" dirty="0" smtClean="0"/>
              <a:t>.</a:t>
            </a:r>
          </a:p>
          <a:p>
            <a:pPr marL="285750" indent="-285750">
              <a:buFont typeface="Arial"/>
              <a:buChar char="•"/>
            </a:pPr>
            <a:endParaRPr lang="en-US" sz="3200" dirty="0"/>
          </a:p>
          <a:p>
            <a:pPr marL="285750" indent="-285750">
              <a:buFont typeface="Arial"/>
              <a:buChar char="•"/>
            </a:pPr>
            <a:r>
              <a:rPr lang="en-US" sz="3200" dirty="0"/>
              <a:t>T</a:t>
            </a:r>
            <a:r>
              <a:rPr lang="en-US" sz="3200" dirty="0" smtClean="0"/>
              <a:t>hink </a:t>
            </a:r>
            <a:r>
              <a:rPr lang="en-US" sz="3200" dirty="0"/>
              <a:t>of it as the disconnect between </a:t>
            </a:r>
            <a:r>
              <a:rPr lang="en-US" sz="3200" dirty="0" smtClean="0"/>
              <a:t>your </a:t>
            </a:r>
            <a:r>
              <a:rPr lang="en-US" sz="3200" dirty="0"/>
              <a:t>assumptions and what the code is actually doing</a:t>
            </a:r>
            <a:r>
              <a:rPr lang="en-US" sz="3200" dirty="0" smtClean="0"/>
              <a:t>.</a:t>
            </a:r>
          </a:p>
          <a:p>
            <a:pPr marL="285750" indent="-285750">
              <a:buFont typeface="Arial"/>
              <a:buChar char="•"/>
            </a:pPr>
            <a:endParaRPr lang="en-US" sz="3200" dirty="0"/>
          </a:p>
          <a:p>
            <a:pPr marL="285750" indent="-285750">
              <a:buFont typeface="Arial"/>
              <a:buChar char="•"/>
            </a:pPr>
            <a:r>
              <a:rPr lang="en-US" sz="3200" dirty="0"/>
              <a:t>It's a skill, so you'll need to practice </a:t>
            </a:r>
            <a:r>
              <a:rPr lang="en-US" sz="3200" dirty="0" smtClean="0"/>
              <a:t>it. </a:t>
            </a:r>
          </a:p>
          <a:p>
            <a:pPr marL="285750" indent="-285750">
              <a:buFont typeface="Arial"/>
              <a:buChar char="•"/>
            </a:pPr>
            <a:r>
              <a:rPr lang="en-US" sz="3200" dirty="0" smtClean="0"/>
              <a:t>FYI: Helping peers == super great way to improve.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6979112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Error Messages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pic>
        <p:nvPicPr>
          <p:cNvPr id="3" name="Picture 2" descr="fail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062" y="1361069"/>
            <a:ext cx="4892194" cy="4592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4791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Stack Trace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512064" y="2147533"/>
            <a:ext cx="8174736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000" dirty="0"/>
              <a:t>S</a:t>
            </a:r>
            <a:r>
              <a:rPr lang="en-US" sz="3000" dirty="0" smtClean="0"/>
              <a:t>tack </a:t>
            </a:r>
            <a:r>
              <a:rPr lang="en-US" sz="3000" dirty="0"/>
              <a:t>T</a:t>
            </a:r>
            <a:r>
              <a:rPr lang="en-US" sz="3000" dirty="0" smtClean="0"/>
              <a:t>race (aka </a:t>
            </a:r>
            <a:r>
              <a:rPr lang="en-US" sz="3000" dirty="0"/>
              <a:t>stack </a:t>
            </a:r>
            <a:r>
              <a:rPr lang="en-US" sz="3000" dirty="0" err="1"/>
              <a:t>backtrace</a:t>
            </a:r>
            <a:r>
              <a:rPr lang="en-US" sz="3000" dirty="0"/>
              <a:t> or stack </a:t>
            </a:r>
            <a:r>
              <a:rPr lang="en-US" sz="3000" dirty="0" err="1"/>
              <a:t>traceback</a:t>
            </a:r>
            <a:r>
              <a:rPr lang="en-US" sz="3000" dirty="0"/>
              <a:t>) is a report of the active stack frames </a:t>
            </a:r>
            <a:r>
              <a:rPr lang="en-US" sz="3000" dirty="0" smtClean="0"/>
              <a:t>upon error condition during a program’s execution. </a:t>
            </a:r>
            <a:endParaRPr lang="en-US" sz="3000" dirty="0"/>
          </a:p>
          <a:p>
            <a:endParaRPr lang="en-US" sz="3000" dirty="0" smtClean="0"/>
          </a:p>
          <a:p>
            <a:r>
              <a:rPr lang="en-US" sz="3000" dirty="0" smtClean="0"/>
              <a:t>We follow this path back to find the offending code segment and correct it.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39830796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997" y="2706868"/>
            <a:ext cx="3011134" cy="11430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Ruby Exception Classes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HT- Debugging</a:t>
            </a:r>
            <a:endParaRPr lang="en-US" dirty="0"/>
          </a:p>
        </p:txBody>
      </p:sp>
      <p:pic>
        <p:nvPicPr>
          <p:cNvPr id="5" name="Picture 4" descr="ruby-exceptions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5"/>
          <a:stretch/>
        </p:blipFill>
        <p:spPr>
          <a:xfrm>
            <a:off x="4481737" y="-449362"/>
            <a:ext cx="5984577" cy="7417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9792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Dev Bootcamp">
  <a:themeElements>
    <a:clrScheme name="Dev Bootcamp">
      <a:dk1>
        <a:srgbClr val="000000"/>
      </a:dk1>
      <a:lt1>
        <a:srgbClr val="000000"/>
      </a:lt1>
      <a:dk2>
        <a:srgbClr val="000000"/>
      </a:dk2>
      <a:lt2>
        <a:srgbClr val="000000"/>
      </a:lt2>
      <a:accent1>
        <a:srgbClr val="F8F8F8"/>
      </a:accent1>
      <a:accent2>
        <a:srgbClr val="333333"/>
      </a:accent2>
      <a:accent3>
        <a:srgbClr val="7E7F80"/>
      </a:accent3>
      <a:accent4>
        <a:srgbClr val="EA4A3C"/>
      </a:accent4>
      <a:accent5>
        <a:srgbClr val="00A9B9"/>
      </a:accent5>
      <a:accent6>
        <a:srgbClr val="91AF3D"/>
      </a:accent6>
      <a:hlink>
        <a:srgbClr val="000000"/>
      </a:hlink>
      <a:folHlink>
        <a:srgbClr val="000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Dev Bootcamp.thmx</Template>
  <TotalTime>12975</TotalTime>
  <Words>866</Words>
  <Application>Microsoft Macintosh PowerPoint</Application>
  <PresentationFormat>On-screen Show (4:3)</PresentationFormat>
  <Paragraphs>200</Paragraphs>
  <Slides>33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4" baseType="lpstr">
      <vt:lpstr>Dev Bootcamp</vt:lpstr>
      <vt:lpstr>Debugging </vt:lpstr>
      <vt:lpstr>Topics Covered</vt:lpstr>
      <vt:lpstr>Why you care</vt:lpstr>
      <vt:lpstr>History</vt:lpstr>
      <vt:lpstr>Definitions:</vt:lpstr>
      <vt:lpstr>Gen Knowledge</vt:lpstr>
      <vt:lpstr>Error Messages</vt:lpstr>
      <vt:lpstr>Stack Trace</vt:lpstr>
      <vt:lpstr>Ruby Exception Classes</vt:lpstr>
      <vt:lpstr>Error Messages</vt:lpstr>
      <vt:lpstr>Error Messages</vt:lpstr>
      <vt:lpstr>Error Messages</vt:lpstr>
      <vt:lpstr>Error Messages</vt:lpstr>
      <vt:lpstr>Error Messages</vt:lpstr>
      <vt:lpstr>Errors are your friends!</vt:lpstr>
      <vt:lpstr>Debugging Workflow</vt:lpstr>
      <vt:lpstr>Strategies</vt:lpstr>
      <vt:lpstr>Debugging “inline”</vt:lpstr>
      <vt:lpstr>Debugging “inline”</vt:lpstr>
      <vt:lpstr>Debugging “inline”</vt:lpstr>
      <vt:lpstr>Tools</vt:lpstr>
      <vt:lpstr>awesome_print</vt:lpstr>
      <vt:lpstr>PRY – The IRB Alternative</vt:lpstr>
      <vt:lpstr>PRY – Install</vt:lpstr>
      <vt:lpstr>PRY – terminal commands</vt:lpstr>
      <vt:lpstr>pry-byebug</vt:lpstr>
      <vt:lpstr>pry-byebug commands</vt:lpstr>
      <vt:lpstr>PRY#show-doc</vt:lpstr>
      <vt:lpstr>Exceptions</vt:lpstr>
      <vt:lpstr>Debugging Wrapup</vt:lpstr>
      <vt:lpstr>Sweet Links</vt:lpstr>
      <vt:lpstr>Final Thought</vt:lpstr>
      <vt:lpstr>What now…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Isabel Ihringer</dc:creator>
  <cp:lastModifiedBy>tom Green</cp:lastModifiedBy>
  <cp:revision>158</cp:revision>
  <dcterms:created xsi:type="dcterms:W3CDTF">2014-01-28T03:04:51Z</dcterms:created>
  <dcterms:modified xsi:type="dcterms:W3CDTF">2015-10-28T16:21:17Z</dcterms:modified>
</cp:coreProperties>
</file>

<file path=docProps/thumbnail.jpeg>
</file>